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28E4A-BBDE-463F-9FC9-41110A4B22DC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9237BE6-F6A0-4167-9EDE-096491A096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9629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28E4A-BBDE-463F-9FC9-41110A4B22DC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9237BE6-F6A0-4167-9EDE-096491A096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7933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28E4A-BBDE-463F-9FC9-41110A4B22DC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9237BE6-F6A0-4167-9EDE-096491A09641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148297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28E4A-BBDE-463F-9FC9-41110A4B22DC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9237BE6-F6A0-4167-9EDE-096491A096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76360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28E4A-BBDE-463F-9FC9-41110A4B22DC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9237BE6-F6A0-4167-9EDE-096491A09641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435127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28E4A-BBDE-463F-9FC9-41110A4B22DC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9237BE6-F6A0-4167-9EDE-096491A096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20033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28E4A-BBDE-463F-9FC9-41110A4B22DC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37BE6-F6A0-4167-9EDE-096491A096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78884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28E4A-BBDE-463F-9FC9-41110A4B22DC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37BE6-F6A0-4167-9EDE-096491A096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3295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28E4A-BBDE-463F-9FC9-41110A4B22DC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37BE6-F6A0-4167-9EDE-096491A096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5524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28E4A-BBDE-463F-9FC9-41110A4B22DC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9237BE6-F6A0-4167-9EDE-096491A096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160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28E4A-BBDE-463F-9FC9-41110A4B22DC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9237BE6-F6A0-4167-9EDE-096491A096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6853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28E4A-BBDE-463F-9FC9-41110A4B22DC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9237BE6-F6A0-4167-9EDE-096491A096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2821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28E4A-BBDE-463F-9FC9-41110A4B22DC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37BE6-F6A0-4167-9EDE-096491A096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168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28E4A-BBDE-463F-9FC9-41110A4B22DC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37BE6-F6A0-4167-9EDE-096491A096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9924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28E4A-BBDE-463F-9FC9-41110A4B22DC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37BE6-F6A0-4167-9EDE-096491A096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0223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28E4A-BBDE-463F-9FC9-41110A4B22DC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9237BE6-F6A0-4167-9EDE-096491A096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2829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28E4A-BBDE-463F-9FC9-41110A4B22DC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9237BE6-F6A0-4167-9EDE-096491A096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4726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14646" y="278476"/>
            <a:ext cx="8915399" cy="1242753"/>
          </a:xfrm>
        </p:spPr>
        <p:txBody>
          <a:bodyPr/>
          <a:lstStyle/>
          <a:p>
            <a:pPr algn="ctr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презентация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73329" y="1770611"/>
            <a:ext cx="8915399" cy="3383279"/>
          </a:xfrm>
        </p:spPr>
        <p:txBody>
          <a:bodyPr/>
          <a:lstStyle/>
          <a:p>
            <a:pPr algn="ctr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АДАПТИРОВАННОЙ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ПРОГРАММЫ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ОБРАЗОВАНИЯ </a:t>
            </a:r>
          </a:p>
          <a:p>
            <a:pPr algn="ctr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ДЕТЕЙ С ТЯЖЕЛЫМИ НАРУШЕНИЯМИ РЕЧИ</a:t>
            </a:r>
          </a:p>
          <a:p>
            <a:endParaRPr lang="ru-RU" b="1" dirty="0" smtClean="0"/>
          </a:p>
          <a:p>
            <a:endParaRPr lang="ru-RU" b="1" dirty="0"/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бюджетного дошкольного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образовательного учреждения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«Детский сад №16 г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Выборга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3556" y="5297632"/>
            <a:ext cx="1333500" cy="133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8697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Общая характеристика детей с четвёртым  уровнем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речевого развития (по Т.Б. Филичевой)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2325019"/>
              </p:ext>
            </p:extLst>
          </p:nvPr>
        </p:nvGraphicFramePr>
        <p:xfrm>
          <a:off x="2360815" y="1662545"/>
          <a:ext cx="8778240" cy="465627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252987">
                  <a:extLst>
                    <a:ext uri="{9D8B030D-6E8A-4147-A177-3AD203B41FA5}">
                      <a16:colId xmlns:a16="http://schemas.microsoft.com/office/drawing/2014/main" val="646028282"/>
                    </a:ext>
                  </a:extLst>
                </a:gridCol>
                <a:gridCol w="4525253">
                  <a:extLst>
                    <a:ext uri="{9D8B030D-6E8A-4147-A177-3AD203B41FA5}">
                      <a16:colId xmlns:a16="http://schemas.microsoft.com/office/drawing/2014/main" val="633716557"/>
                    </a:ext>
                  </a:extLst>
                </a:gridCol>
              </a:tblGrid>
              <a:tr h="46562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1.Не имеют грубых нарушений звукопроизношения, но  недостаточно четкая дифференциация звуков.</a:t>
                      </a:r>
                      <a:endParaRPr lang="ru-RU" sz="1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2.Нарушения звукослоговой структуры слов проявляются у детей в различных вариантах искажения звуконаполняемости. </a:t>
                      </a:r>
                      <a:endParaRPr lang="ru-RU" sz="1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3.Недостаточный уровень сформированности лексических средств языка.</a:t>
                      </a:r>
                      <a:endParaRPr lang="ru-RU" sz="1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4.Недостатки связной речи: нарушения логической последовательности.</a:t>
                      </a:r>
                      <a:endParaRPr lang="ru-RU" sz="1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5.Недостаточная выразительность речи и нечёткая дикция;</a:t>
                      </a:r>
                      <a:endParaRPr lang="ru-RU" sz="1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6. Недоразвитие словообразовательных процессов.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1. Низкая степень самостоятельной речевой активности;</a:t>
                      </a:r>
                      <a:endParaRPr lang="ru-RU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2. Слабая регуляция произвольной деятельности;</a:t>
                      </a:r>
                      <a:endParaRPr lang="ru-RU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3. Крайне низкая </a:t>
                      </a:r>
                      <a:r>
                        <a:rPr lang="ru-RU" sz="1200" dirty="0" err="1">
                          <a:effectLst/>
                        </a:rPr>
                        <a:t>работаспособность</a:t>
                      </a:r>
                      <a:r>
                        <a:rPr lang="ru-RU" sz="1200" dirty="0">
                          <a:effectLst/>
                        </a:rPr>
                        <a:t>;</a:t>
                      </a:r>
                      <a:endParaRPr lang="ru-RU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4. </a:t>
                      </a:r>
                      <a:r>
                        <a:rPr lang="ru-RU" sz="1200" dirty="0" err="1">
                          <a:effectLst/>
                        </a:rPr>
                        <a:t>Общедвигательные</a:t>
                      </a:r>
                      <a:r>
                        <a:rPr lang="ru-RU" sz="1200" dirty="0">
                          <a:effectLst/>
                        </a:rPr>
                        <a:t> нарушение , выраженная моторная неловкость.</a:t>
                      </a:r>
                      <a:endParaRPr lang="ru-RU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5. С трудом овладевают анализом, синтезом.</a:t>
                      </a:r>
                      <a:endParaRPr lang="ru-RU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96845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6647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2230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ВЗАИМОДЕЙСТВИЯ ПЕДАГОГИЧЕСКОГО КОЛЛЕКТИВА С СЕМЬЯМИ ВОСПИТАННИКОВ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78924" y="1197033"/>
            <a:ext cx="9725688" cy="560277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Коррекционно-образовательный процесс осуществляется в тесном контакте с родителями воспитанников.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взаимодействия детского сада с семьями воспитанников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сохранение и укрепление здоровья детей, обеспечение их эмоционального благополучия, комплексное всестороннее развитие и создание оптимальных условий для развития личности каждого ребенка, путем обеспечения единства подходов к воспитанию детей в условиях дошкольного образовательного учреждения и семьи и повышения компетентности родителей в области воспитания.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Задачи,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которые поставлены перед коллективом Учреждения, чтобы обеспечить эффективное взаимодействие с семьями воспитанников: </a:t>
            </a:r>
          </a:p>
          <a:p>
            <a:pPr lvl="2"/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взаимное информирование о ребенке и разумное использование полученной информации педагогами и родителями в интересах детей. Общение с родителями по поводу детей — важнейшая обязанность педагогического коллектива;</a:t>
            </a:r>
          </a:p>
          <a:p>
            <a:pPr lvl="2"/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обеспечение открытости дошкольного образования: открытость и доступность информации, регулярность информирования, свободный доступ родителей в пространство детского сада; </a:t>
            </a:r>
          </a:p>
          <a:p>
            <a:pPr lvl="2"/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максимального участия родителей в образовательном процессе (участие родителей в мероприятиях, образовательном процессе, в решении организационных вопросов и пр.); </a:t>
            </a:r>
          </a:p>
          <a:p>
            <a:pPr lvl="2"/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педагогической поддержки семьи и повышения компетентности родителей в вопросах развития и образования, охраны и укрепления здоровья детей; </a:t>
            </a:r>
          </a:p>
          <a:p>
            <a:pPr lvl="2"/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обеспечение единства подходов к воспитанию детей в условиях дошкольного образовательного учреждения и семьи.</a:t>
            </a:r>
          </a:p>
          <a:p>
            <a:pPr lvl="0"/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родительской грамотности, позволяющей адекватно воспринимать ребёнка с речевой патологией;</a:t>
            </a:r>
          </a:p>
          <a:p>
            <a:pPr lvl="0"/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оказание посильной помощи в  преодолении речевых трудностей у детей с речевой патологией;</a:t>
            </a:r>
          </a:p>
          <a:p>
            <a:pPr lvl="0"/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вовлечение родителей в обсуждении и принятии решений содержания образовательных программ, сделав воспитание ребенка в семье и детском саду более последовательным и эффективным.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69610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3570" y="233412"/>
            <a:ext cx="8645034" cy="62279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взаимодействия педагогов и специалистов с родителями воспитанников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45920" y="748145"/>
            <a:ext cx="10241280" cy="6026728"/>
          </a:xfrm>
        </p:spPr>
        <p:txBody>
          <a:bodyPr/>
          <a:lstStyle/>
          <a:p>
            <a:pPr marL="0" inden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семьями воспитанников с речевыми нарушениями строится по следующим направлениям:</a:t>
            </a:r>
          </a:p>
          <a:p>
            <a:pPr marL="0" lvl="0" indent="0">
              <a:spcBef>
                <a:spcPts val="0"/>
              </a:spcBef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информационно-аналитическое; </a:t>
            </a:r>
          </a:p>
          <a:p>
            <a:pPr marL="0" lvl="0" indent="0">
              <a:spcBef>
                <a:spcPts val="0"/>
              </a:spcBef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образовательное; </a:t>
            </a:r>
          </a:p>
          <a:p>
            <a:pPr marL="0" lvl="0" indent="0">
              <a:spcBef>
                <a:spcPts val="0"/>
              </a:spcBef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наглядно - информационное; </a:t>
            </a:r>
          </a:p>
          <a:p>
            <a:pPr marL="0" lvl="0" indent="0">
              <a:spcBef>
                <a:spcPts val="0"/>
              </a:spcBef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досуговое.</a:t>
            </a: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3110519"/>
              </p:ext>
            </p:extLst>
          </p:nvPr>
        </p:nvGraphicFramePr>
        <p:xfrm>
          <a:off x="1645920" y="1961804"/>
          <a:ext cx="9858691" cy="45969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06405">
                  <a:extLst>
                    <a:ext uri="{9D8B030D-6E8A-4147-A177-3AD203B41FA5}">
                      <a16:colId xmlns:a16="http://schemas.microsoft.com/office/drawing/2014/main" val="1434486583"/>
                    </a:ext>
                  </a:extLst>
                </a:gridCol>
                <a:gridCol w="4496261">
                  <a:extLst>
                    <a:ext uri="{9D8B030D-6E8A-4147-A177-3AD203B41FA5}">
                      <a16:colId xmlns:a16="http://schemas.microsoft.com/office/drawing/2014/main" val="1812269579"/>
                    </a:ext>
                  </a:extLst>
                </a:gridCol>
                <a:gridCol w="3256025">
                  <a:extLst>
                    <a:ext uri="{9D8B030D-6E8A-4147-A177-3AD203B41FA5}">
                      <a16:colId xmlns:a16="http://schemas.microsoft.com/office/drawing/2014/main" val="1258361957"/>
                    </a:ext>
                  </a:extLst>
                </a:gridCol>
              </a:tblGrid>
              <a:tr h="1483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kern="100">
                          <a:effectLst/>
                        </a:rPr>
                        <a:t>Содержание </a:t>
                      </a:r>
                      <a:endParaRPr lang="ru-RU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002" marR="16002" marT="16002" marB="1600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kern="100">
                          <a:effectLst/>
                        </a:rPr>
                        <a:t>Основные задачи</a:t>
                      </a:r>
                      <a:endParaRPr lang="ru-RU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002" marR="16002" marT="16002" marB="1600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kern="100">
                          <a:effectLst/>
                        </a:rPr>
                        <a:t>Формы</a:t>
                      </a:r>
                      <a:endParaRPr lang="ru-RU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002" marR="16002" marT="16002" marB="16002"/>
                </a:tc>
                <a:extLst>
                  <a:ext uri="{0D108BD9-81ED-4DB2-BD59-A6C34878D82A}">
                    <a16:rowId xmlns:a16="http://schemas.microsoft.com/office/drawing/2014/main" val="3141712902"/>
                  </a:ext>
                </a:extLst>
              </a:tr>
              <a:tr h="17502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kern="100" dirty="0">
                          <a:effectLst/>
                        </a:rPr>
                        <a:t>Психолого-педагогическое просвещение родителей</a:t>
                      </a:r>
                      <a:endParaRPr lang="ru-RU" sz="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002" marR="16002" marT="16002" marB="1600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</a:rPr>
                        <a:t>Информирование родителей об особенностях различных  возрастных периодов.</a:t>
                      </a:r>
                      <a:endParaRPr lang="ru-RU" sz="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</a:rPr>
                        <a:t>Стимулирование интереса к сотрудничеству в воспитании и развитии детей.</a:t>
                      </a:r>
                      <a:endParaRPr lang="ru-RU" sz="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kern="100" dirty="0">
                          <a:effectLst/>
                        </a:rPr>
                        <a:t>Повысить грамотность родителей в области развивающей и коррекционной педагогики, пробудить в них интерес и желание участвовать в воспитании и развитии своего ребенка.</a:t>
                      </a:r>
                      <a:endParaRPr lang="ru-RU" sz="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kern="100">
                          <a:effectLst/>
                        </a:rPr>
                        <a:t>Помочь родителям выработать уверенный и спокойный стиль  воспитания, чтобы для ребенка создать комфортность и защищенность в семье.</a:t>
                      </a:r>
                      <a:endParaRPr lang="ru-RU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002" marR="16002" marT="16002" marB="1600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Семинары, </a:t>
                      </a:r>
                      <a:endParaRPr lang="ru-RU" sz="6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открытые занятия,</a:t>
                      </a:r>
                      <a:endParaRPr lang="ru-RU" sz="6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 конференции, </a:t>
                      </a:r>
                      <a:endParaRPr lang="ru-RU" sz="6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педагогические советы,  тематические родительские собрания, </a:t>
                      </a:r>
                      <a:endParaRPr lang="ru-RU" sz="6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консультации,</a:t>
                      </a:r>
                      <a:endParaRPr lang="ru-RU" sz="6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 индивидуальные беседы,  наглядная информация на сайте учреждения,  «Советы педагогов и специалистов»</a:t>
                      </a:r>
                      <a:endParaRPr lang="ru-RU" sz="6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kern="100">
                          <a:effectLst/>
                        </a:rPr>
                        <a:t>день открытых дверей, "Речевичок" - газета для родителей</a:t>
                      </a:r>
                      <a:endParaRPr lang="ru-RU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002" marR="16002" marT="16002" marB="16002"/>
                </a:tc>
                <a:extLst>
                  <a:ext uri="{0D108BD9-81ED-4DB2-BD59-A6C34878D82A}">
                    <a16:rowId xmlns:a16="http://schemas.microsoft.com/office/drawing/2014/main" val="1042572932"/>
                  </a:ext>
                </a:extLst>
              </a:tr>
              <a:tr h="15477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kern="100">
                          <a:effectLst/>
                        </a:rPr>
                        <a:t>Включение родителей в деятельность ДОУ</a:t>
                      </a:r>
                      <a:endParaRPr lang="ru-RU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002" marR="16002" marT="16002" marB="1600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kern="100">
                          <a:effectLst/>
                        </a:rPr>
                        <a:t>Воспитать у родителей привычки интересоваться  у педагогов процессом развития ребенка в разных видах деятельности, обращаться за помощью в вопросах коррекции и воспитания.</a:t>
                      </a:r>
                      <a:endParaRPr lang="ru-RU" sz="6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kern="100">
                          <a:effectLst/>
                        </a:rPr>
                        <a:t>Установить партнерские отношения с семьей каждого воспитанника, создать атмосферу общности интересов и эмоциональной взаимоподдержки.</a:t>
                      </a:r>
                      <a:endParaRPr lang="ru-RU" sz="6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kern="100">
                          <a:effectLst/>
                        </a:rPr>
                        <a:t>Создавать  условия для включения родителей в планирование, организацию и контроль за деятельностью ДОУ.</a:t>
                      </a:r>
                      <a:endParaRPr lang="ru-RU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002" marR="16002" marT="16002" marB="1600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kern="100">
                          <a:effectLst/>
                        </a:rPr>
                        <a:t>анкетирование, </a:t>
                      </a:r>
                      <a:endParaRPr lang="ru-RU" sz="6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kern="100">
                          <a:effectLst/>
                        </a:rPr>
                        <a:t>совместные мероприятия, соревнования, </a:t>
                      </a:r>
                      <a:endParaRPr lang="ru-RU" sz="6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kern="100">
                          <a:effectLst/>
                        </a:rPr>
                        <a:t>викторины, конкурсы,</a:t>
                      </a:r>
                      <a:endParaRPr lang="ru-RU" sz="6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kern="100">
                          <a:effectLst/>
                        </a:rPr>
                        <a:t>участие родителей в НОД,</a:t>
                      </a:r>
                      <a:endParaRPr lang="ru-RU" sz="6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kern="100">
                          <a:effectLst/>
                        </a:rPr>
                        <a:t>праздники,</a:t>
                      </a:r>
                      <a:endParaRPr lang="ru-RU" sz="6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kern="100">
                          <a:effectLst/>
                        </a:rPr>
                        <a:t>круглые столы, </a:t>
                      </a:r>
                      <a:endParaRPr lang="ru-RU" sz="6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kern="100">
                          <a:effectLst/>
                        </a:rPr>
                        <a:t>индивидуальные и подгрупповые  консультации специалистов, </a:t>
                      </a:r>
                      <a:endParaRPr lang="ru-RU" sz="6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kern="100">
                          <a:effectLst/>
                        </a:rPr>
                        <a:t>мастер-классы.</a:t>
                      </a:r>
                      <a:endParaRPr lang="ru-RU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002" marR="16002" marT="16002" marB="16002"/>
                </a:tc>
                <a:extLst>
                  <a:ext uri="{0D108BD9-81ED-4DB2-BD59-A6C34878D82A}">
                    <a16:rowId xmlns:a16="http://schemas.microsoft.com/office/drawing/2014/main" val="3893249115"/>
                  </a:ext>
                </a:extLst>
              </a:tr>
              <a:tr h="11506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kern="100" dirty="0">
                          <a:effectLst/>
                        </a:rPr>
                        <a:t>Обучение родителей практическим навыкам</a:t>
                      </a:r>
                      <a:endParaRPr lang="ru-RU" sz="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002" marR="16002" marT="16002" marB="1600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kern="100">
                          <a:effectLst/>
                        </a:rPr>
                        <a:t>Оптимизация детско-родительских отношений. </a:t>
                      </a:r>
                      <a:endParaRPr lang="ru-RU" sz="6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kern="100">
                          <a:effectLst/>
                        </a:rPr>
                        <a:t>Помощь родителям в приобретении практических знаний и умений в воспитании и общении с собственными детьми. </a:t>
                      </a:r>
                      <a:endParaRPr lang="ru-RU" sz="6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kern="100">
                          <a:effectLst/>
                        </a:rPr>
                        <a:t>Формировать у родителей навыки наблюдения за ребенком и умения делать правильные  выводы из этих наблюдений.</a:t>
                      </a:r>
                      <a:endParaRPr lang="ru-RU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002" marR="16002" marT="16002" marB="1600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kern="100" dirty="0">
                          <a:effectLst/>
                        </a:rPr>
                        <a:t>"Семейная гостиная", тренинги,  мастер-классы, совместная деятельность взрослых и детей, досуги, консультации, консультации онлайн.</a:t>
                      </a:r>
                      <a:endParaRPr lang="ru-RU" sz="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002" marR="16002" marT="16002" marB="16002"/>
                </a:tc>
                <a:extLst>
                  <a:ext uri="{0D108BD9-81ED-4DB2-BD59-A6C34878D82A}">
                    <a16:rowId xmlns:a16="http://schemas.microsoft.com/office/drawing/2014/main" val="35476258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4973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2589212" y="457200"/>
            <a:ext cx="8915400" cy="545402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Адаптированная образовательная программа дошкольного образования муниципального бюджетного дошкольного образовательного учреждения «Детский сад № 16 г. Выборга» (далее ДОУ) для детей с тяжёлыми нарушениями речи (далее – Программа) разработана в соответствии: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Федеральным  законом  «Об образовании в Российской Федерации» от 29.12.2012 № 273-ФЗ ( с изменениями и дополнениями)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Постановлением Главного государственного санитарного врача РФ от 28.09.2020г. № 28 «Об утверждении санитарных правил СП 2.4. 3648-20 «Санитарно-эпидемиологические требования к организациям воспитания и обучения отдыха и оздоровления детей и молодежи»  (далее- Санитарные правила)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Федеральным государственным образовательным стандартом дошкольного образования (далее – ФГОС ДО), утвержденным приказом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от 17 октября 2013 г. № 1155 и зарегистрированным Минюстом России 14 ноября 2013 г. №30384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Уставом  МБДОУ «Детский сад №16 г. Выборга» (далее – Устав).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учетом: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программы дошкольного образования ДОУ (далее ОП ДО) 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Программы логопедической работы по преодолению фонетико- фонематического недоразвития у детей Филичевой Т.Б., Чиркиной Г.В.,  Тумановой Т. В. - М., Просвещение, 2009г.;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учетом Программы логопедической работы по преодолению общего недоразвития речи у детей Филичевой Т.Б., Чиркиной Г.В., Тумановой Т. В. - М., Просвещение, 2009г.;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Примерной адаптированной основной образовательной программы для дошкольников с тяжелыми нарушениями речи / Л. Б.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Баряева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Т.В.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Волосовец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О. П.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Гаврилушкина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Г. Г. Голубева и др.; Под. ред. проф. Л. В. Лопатиной. — СПб., 2014 — 386 с.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6227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606829"/>
            <a:ext cx="8915400" cy="530439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Программе определены коррекционные задачи, основные направления работы, условия и средства формирования фонетико-фонематической, лексико-грамматической сторон и связной речи. Программа предназначена для обучения и воспитания детей  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среднего и старшего дошкольного возраста с тяжелыми нарушениями речи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(далее—ТНР).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Основой программы является создание оптимальных условий для коррекционно- развивающей работы и всестороннего гармоничного развития детей с ТНР. Это достигается за счет создания комплекса коррекционно-развивающей работы в группе компенсирующей/комбинированной направленности с учетом особенностей психофизического развития детей данного контингента.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Главная идея заключается в реализации общеобразовательных задач дошкольного образования с привлечением синхронного выравнивания речевого и психического развития детей с ТНР.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учитывает общность развития нормально развивающихся детей и детей с ТНР, учитывая закономерности развития детской речи в норме.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Коррекционно-развивающая  работа  для детей с ТНР в возрасте от 4 до 7 лет, предусматривает  полное взаимодействие и преемственность всех специалистов ДОУ и родителей (законных представителей) дошкольников и рассчитана на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года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2214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349135"/>
            <a:ext cx="8915400" cy="55620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может корректироваться в связи с изменениями: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нормативно-правовой базы дошкольного образования,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образовательного запроса родителей,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видовой структуры групп,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материально-технических и кадровых ресурсов ДОУ и др.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о необходимости внесения изменений в Программе принимается на педагогическом совете ДОУ, далее создается рабочая группа для ее корректировки. После работы рабочей группы обсуждается и утверждается на педагогическом совете новый ее вариант или внесенные изменения и дополнения.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Приложения к Программе могут обновляться без создания рабочих групп после обсуждения и утверждения их на педагогическом совете ДОУ по мере необходимости, в том числе и ежегодно в начале учебного года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858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955964"/>
            <a:ext cx="8915400" cy="495525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 Программы, формируемая участниками образовательных отношений, учитывает образовательные потребности, интересы детей, членов их семей и педагогов, ориентирована на специфику национальных, социокультурных условий, разработана с учетом:</a:t>
            </a:r>
          </a:p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Примерной парциальной образовательной программы дошкольного образования  «Экономическое воспитание дошкольников: формирование предпосылок финансовой грамотности».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Сбербанк России. Возраст: 5-7 лет.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2.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«Программы профилактики речевого недоразвития детей раннего и младшего дошкольного возраста в условиях дошкольного образовательного учреждения»,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авторская программа Т.А.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Датешидзе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Возраст: 1,5-3 лет.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3. Парциальной программы худо­жественно-эстетического развития детей 2–7 лет в изобразитель­ной деятельности (формирование эстетического отношения к миру) Лыкова И.А. «ЦВЕТНЫЕ ЛАДОШКИ». М.: ИД «Цветной мир», 2019. – 136 с. 16-е издание,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перераб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и доп.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4. Комплексной программы математического развития «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Мате:плюс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Математика в детском саду»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7700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39336" y="665018"/>
            <a:ext cx="8915400" cy="43650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особенностей  развития  и индивидуальных возможностей детей с нарушениями речи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Дошкольники с тяжелыми нарушениями речи — это дети с поражением центральной нервной системы (или проявлениями перинатальной энцефалопатии), что обусловливает частое сочетание у них стойкого речевого расстройства с различными особенностями психической деятельности. Учитывая положение о тесной связи развития мышления и речи (Л. С. Выготский), можно сказать, что интеллектуальное развитие ребенка в известной мере зависит от состояния его речи. Системный речевой дефект часто приводит к возникновению вторичных отклонений в умственном развитии, к своеобразному формированию психики.    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2447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6" y="624110"/>
            <a:ext cx="8113868" cy="764115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altLang="ru-RU" sz="31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Характеристика особенностей  развития  и индивидуальных возможностей детей с ОНР</a:t>
            </a:r>
            <a:r>
              <a:rPr lang="ru-RU" altLang="ru-RU" sz="4800" dirty="0">
                <a:solidFill>
                  <a:schemeClr val="tx1"/>
                </a:solidFill>
                <a:latin typeface="Arial" panose="020B0604020202020204" pitchFamily="34" charset="0"/>
              </a:rPr>
              <a:t/>
            </a:r>
            <a:br>
              <a:rPr lang="ru-RU" altLang="ru-RU" sz="4800" dirty="0">
                <a:solidFill>
                  <a:schemeClr val="tx1"/>
                </a:solidFill>
                <a:latin typeface="Arial" panose="020B0604020202020204" pitchFamily="34" charset="0"/>
              </a:rPr>
            </a:br>
            <a:endParaRPr lang="ru-RU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276702"/>
              </p:ext>
            </p:extLst>
          </p:nvPr>
        </p:nvGraphicFramePr>
        <p:xfrm>
          <a:off x="2319251" y="1886990"/>
          <a:ext cx="8595360" cy="409817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164383">
                  <a:extLst>
                    <a:ext uri="{9D8B030D-6E8A-4147-A177-3AD203B41FA5}">
                      <a16:colId xmlns:a16="http://schemas.microsoft.com/office/drawing/2014/main" val="4038142250"/>
                    </a:ext>
                  </a:extLst>
                </a:gridCol>
                <a:gridCol w="4430977">
                  <a:extLst>
                    <a:ext uri="{9D8B030D-6E8A-4147-A177-3AD203B41FA5}">
                      <a16:colId xmlns:a16="http://schemas.microsoft.com/office/drawing/2014/main" val="2637720680"/>
                    </a:ext>
                  </a:extLst>
                </a:gridCol>
              </a:tblGrid>
              <a:tr h="5307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Типичные проявления речевого развития у детей с общим  недоразвитием речи (ОНР)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567" marR="535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Специфические психолого-педагогические особенности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567" marR="53567" marT="0" marB="0"/>
                </a:tc>
                <a:extLst>
                  <a:ext uri="{0D108BD9-81ED-4DB2-BD59-A6C34878D82A}">
                    <a16:rowId xmlns:a16="http://schemas.microsoft.com/office/drawing/2014/main" val="4082878964"/>
                  </a:ext>
                </a:extLst>
              </a:tr>
              <a:tr h="35383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Общая характеристика детей с первым уровнем 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речевого развития (по Р.Е. Левиной)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567" marR="5356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370678"/>
                  </a:ext>
                </a:extLst>
              </a:tr>
              <a:tr h="32135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1.Активный словарь в зачаточном состоянии: звукоподражания, </a:t>
                      </a:r>
                      <a:r>
                        <a:rPr lang="ru-RU" sz="900" dirty="0" err="1">
                          <a:effectLst/>
                        </a:rPr>
                        <a:t>лепетные</a:t>
                      </a:r>
                      <a:r>
                        <a:rPr lang="ru-RU" sz="900" dirty="0">
                          <a:effectLst/>
                        </a:rPr>
                        <a:t> слова и небольшое количество общеупотребительных слов.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2.Обозначение предметов и действий почти отсутствует.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3. Не понимает значений грамматических изменений слова.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4.Фразовая речь почти полностью отсутствует.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5.Произношение отдельных звуков лишено постоянной артикуляции.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6. Ограничена способность воспроизводить слоговые элементы слова. 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7.Звуковой анализ слова недоступен. Они не могут выделить отдельные звуки в слове.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567" marR="535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1.Отсутствие общеупотребительной речи, речевой негативизм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2. Ограниченный  объём внимания, памяти, мышления. 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 3. Недоразвитие общей и мелкой моторики.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4. Снижен интерес к игровой деятельности, неразвиты  коммуникативные навыки.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567" marR="53567" marT="0" marB="0"/>
                </a:tc>
                <a:extLst>
                  <a:ext uri="{0D108BD9-81ED-4DB2-BD59-A6C34878D82A}">
                    <a16:rowId xmlns:a16="http://schemas.microsoft.com/office/drawing/2014/main" val="30486831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1471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27659" y="225099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Общая характеристика детей со вторым уровнем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речевого развития (по Р.Е. Левиной)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2070010"/>
              </p:ext>
            </p:extLst>
          </p:nvPr>
        </p:nvGraphicFramePr>
        <p:xfrm>
          <a:off x="2277687" y="1288473"/>
          <a:ext cx="8088284" cy="509092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918709">
                  <a:extLst>
                    <a:ext uri="{9D8B030D-6E8A-4147-A177-3AD203B41FA5}">
                      <a16:colId xmlns:a16="http://schemas.microsoft.com/office/drawing/2014/main" val="841255802"/>
                    </a:ext>
                  </a:extLst>
                </a:gridCol>
                <a:gridCol w="4169575">
                  <a:extLst>
                    <a:ext uri="{9D8B030D-6E8A-4147-A177-3AD203B41FA5}">
                      <a16:colId xmlns:a16="http://schemas.microsoft.com/office/drawing/2014/main" val="1201830863"/>
                    </a:ext>
                  </a:extLst>
                </a:gridCol>
              </a:tblGrid>
              <a:tr h="50909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1.В общении простые или искаженные фразы.</a:t>
                      </a:r>
                      <a:r>
                        <a:rPr lang="ru-RU" sz="900" u="sng">
                          <a:effectLst/>
                        </a:rPr>
                        <a:t> </a:t>
                      </a:r>
                      <a:r>
                        <a:rPr lang="ru-RU" sz="900">
                          <a:effectLst/>
                        </a:rPr>
                        <a:t>Фраза, как правило, бывает аграмматичной.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2. Ограниченные возможности использования  словаря: незнание многих слов, нарушение структуры слов, аграмматизмы (не владеют навыками словообразования, грубые ошибки в употреблении ряда грамматических конструкций.)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3.Звукопроизношение  значительно нарушено ( количество неправильно произносимых звуков достигает 16–20). 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4. Неподготовленность к овладению звуковым анализом и синтезом.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 5.Недостаточное усвоение звукового  состава слов задерживает формирование словаря  и овладение грамматическим строем.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6.Использование предложений простой конструкции,  предлоги употребляются редко и неправильно, чаще опускаются.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 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567" marR="535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1. Крайне низкая степень речевой активности;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2. Недостаточный объём внимания, памяти, мышления. 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 3. Недоразвитие общей и мелкой моторики.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4. Снижен интерес к игровой деятельности, недостаточно развиты коммуникативные навыки.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567" marR="53567" marT="0" marB="0"/>
                </a:tc>
                <a:extLst>
                  <a:ext uri="{0D108BD9-81ED-4DB2-BD59-A6C34878D82A}">
                    <a16:rowId xmlns:a16="http://schemas.microsoft.com/office/drawing/2014/main" val="16549459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2354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Общая характеристика детей с третьим уровнем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речевого развития (по Р.Е. Левиной)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4375684"/>
              </p:ext>
            </p:extLst>
          </p:nvPr>
        </p:nvGraphicFramePr>
        <p:xfrm>
          <a:off x="2302626" y="1587731"/>
          <a:ext cx="8611986" cy="510345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172438">
                  <a:extLst>
                    <a:ext uri="{9D8B030D-6E8A-4147-A177-3AD203B41FA5}">
                      <a16:colId xmlns:a16="http://schemas.microsoft.com/office/drawing/2014/main" val="525706212"/>
                    </a:ext>
                  </a:extLst>
                </a:gridCol>
                <a:gridCol w="4439548">
                  <a:extLst>
                    <a:ext uri="{9D8B030D-6E8A-4147-A177-3AD203B41FA5}">
                      <a16:colId xmlns:a16="http://schemas.microsoft.com/office/drawing/2014/main" val="1398356104"/>
                    </a:ext>
                  </a:extLst>
                </a:gridCol>
              </a:tblGrid>
              <a:tr h="51034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1.В активной речи  преимущественно простые предложения. 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2.Во фразовой речи  отдельные аграмматизмы, часто отсутствует правильная связь слов в предложениях, выражающих временные, пространственные и причинно-следственные отношения.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3. Словообразование  сформировано недостаточно, часто словообразование заменяется словоизменением. 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4. Словарный запас ограничен, часто отмечается неточный выбор слов, понимание и употребление обобщающих понятий, слов с абстрактным и переносным значением. 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5. Сохраняются недостатки произношения звуков. 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6.Нарушения звукослоговой структуры слова.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7.Значительные трудности в овладении  звуковым анализом и синтезом.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8.Недостаточная сформированность связной речи.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35" marR="513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1. Низкая степень самостоятельной речевой активности;</a:t>
                      </a:r>
                      <a:endParaRPr lang="ru-RU" sz="1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2. Сниженный объём внимания, неустойчивость, ограниченные возможности его распределения.</a:t>
                      </a:r>
                      <a:endParaRPr lang="ru-RU" sz="1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 3. Сниженная вербальная память, низкая продуктивность запоминания.</a:t>
                      </a:r>
                      <a:endParaRPr lang="ru-RU" sz="1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4. </a:t>
                      </a:r>
                      <a:r>
                        <a:rPr lang="ru-RU" sz="900" dirty="0" err="1">
                          <a:effectLst/>
                        </a:rPr>
                        <a:t>Несформированность</a:t>
                      </a:r>
                      <a:r>
                        <a:rPr lang="ru-RU" sz="900" dirty="0">
                          <a:effectLst/>
                        </a:rPr>
                        <a:t> словесно-логического мышления.</a:t>
                      </a:r>
                      <a:endParaRPr lang="ru-RU" sz="1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5. Недоразвитие мелкой моторики.</a:t>
                      </a:r>
                      <a:endParaRPr lang="ru-RU" sz="1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6. Снижен интерес к игровой деятельности;</a:t>
                      </a:r>
                      <a:endParaRPr lang="ru-RU" sz="1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7. Эмоционально-волевая незрелость;</a:t>
                      </a:r>
                      <a:endParaRPr lang="ru-RU" sz="1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35" marR="51335" marT="0" marB="0"/>
                </a:tc>
                <a:extLst>
                  <a:ext uri="{0D108BD9-81ED-4DB2-BD59-A6C34878D82A}">
                    <a16:rowId xmlns:a16="http://schemas.microsoft.com/office/drawing/2014/main" val="8985533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7642085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40</TotalTime>
  <Words>1770</Words>
  <Application>Microsoft Office PowerPoint</Application>
  <PresentationFormat>Широкоэкранный</PresentationFormat>
  <Paragraphs>153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Century Gothic</vt:lpstr>
      <vt:lpstr>Symbol</vt:lpstr>
      <vt:lpstr>Times New Roman</vt:lpstr>
      <vt:lpstr>Wingdings 3</vt:lpstr>
      <vt:lpstr>Легкий дым</vt:lpstr>
      <vt:lpstr>Краткая презентация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Характеристика особенностей  развития  и индивидуальных возможностей детей с ОНР </vt:lpstr>
      <vt:lpstr>Общая характеристика детей со вторым уровнем  речевого развития (по Р.Е. Левиной)</vt:lpstr>
      <vt:lpstr>Общая характеристика детей с третьим уровнем  речевого развития (по Р.Е. Левиной)</vt:lpstr>
      <vt:lpstr>Общая характеристика детей с четвёртым  уровнем  речевого развития (по Т.Б. Филичевой)</vt:lpstr>
      <vt:lpstr>ОСОБЕННОСТИ ВЗАИМОДЕЙСТВИЯ ПЕДАГОГИЧЕСКОГО КОЛЛЕКТИВА С СЕМЬЯМИ ВОСПИТАННИКОВ </vt:lpstr>
      <vt:lpstr>Модель взаимодействия педагогов и специалистов с родителями воспитанников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Краткая презентация</dc:title>
  <dc:creator>User</dc:creator>
  <cp:lastModifiedBy>User</cp:lastModifiedBy>
  <cp:revision>4</cp:revision>
  <dcterms:created xsi:type="dcterms:W3CDTF">2021-11-11T11:56:09Z</dcterms:created>
  <dcterms:modified xsi:type="dcterms:W3CDTF">2021-11-11T12:36:41Z</dcterms:modified>
</cp:coreProperties>
</file>