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2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93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4829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636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3512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003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88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29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52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85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82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6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92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22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82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8E4A-BBDE-463F-9FC9-41110A4B22DC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237BE6-F6A0-4167-9EDE-096491A09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72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4646" y="278476"/>
            <a:ext cx="8915399" cy="1242753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3329" y="1770611"/>
            <a:ext cx="8915399" cy="3383279"/>
          </a:xfrm>
        </p:spPr>
        <p:txBody>
          <a:bodyPr/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</a:t>
            </a:r>
          </a:p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ТЯЖЕЛЫМИ НАРУШЕНИЯМИ РЕЧИ</a:t>
            </a:r>
          </a:p>
          <a:p>
            <a:endParaRPr lang="ru-RU" b="1" dirty="0" smtClean="0"/>
          </a:p>
          <a:p>
            <a:endParaRPr lang="ru-RU" b="1" dirty="0"/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дошкольного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№16 г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Выборга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556" y="5297632"/>
            <a:ext cx="13335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69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детей с четвёртым  уровнем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речевого развития (по Т.Б. Филичевой)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325019"/>
              </p:ext>
            </p:extLst>
          </p:nvPr>
        </p:nvGraphicFramePr>
        <p:xfrm>
          <a:off x="2360815" y="1662545"/>
          <a:ext cx="8778240" cy="46562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52987">
                  <a:extLst>
                    <a:ext uri="{9D8B030D-6E8A-4147-A177-3AD203B41FA5}">
                      <a16:colId xmlns:a16="http://schemas.microsoft.com/office/drawing/2014/main" val="646028282"/>
                    </a:ext>
                  </a:extLst>
                </a:gridCol>
                <a:gridCol w="4525253">
                  <a:extLst>
                    <a:ext uri="{9D8B030D-6E8A-4147-A177-3AD203B41FA5}">
                      <a16:colId xmlns:a16="http://schemas.microsoft.com/office/drawing/2014/main" val="633716557"/>
                    </a:ext>
                  </a:extLst>
                </a:gridCol>
              </a:tblGrid>
              <a:tr h="46562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1.Не имеют грубых нарушений звукопроизношения, но  недостаточно четкая дифференциация звуков.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2.Нарушения звукослоговой структуры слов проявляются у детей в различных вариантах искажения звуконаполняемости. 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3.Недостаточный уровень сформированности лексических средств языка.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4.Недостатки связной речи: нарушения логической последовательности.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5.Недостаточная выразительность речи и нечёткая дикция;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 Недоразвитие словообразовательных процессов.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 Низкая степень самостоятельной речевой активности;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 Слабая регуляция произвольной деятельности;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 Крайне низкая </a:t>
                      </a:r>
                      <a:r>
                        <a:rPr lang="ru-RU" sz="1200" dirty="0" err="1">
                          <a:effectLst/>
                        </a:rPr>
                        <a:t>работаспособность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4. </a:t>
                      </a:r>
                      <a:r>
                        <a:rPr lang="ru-RU" sz="1200" dirty="0" err="1">
                          <a:effectLst/>
                        </a:rPr>
                        <a:t>Общедвигательные</a:t>
                      </a:r>
                      <a:r>
                        <a:rPr lang="ru-RU" sz="1200" dirty="0">
                          <a:effectLst/>
                        </a:rPr>
                        <a:t> нарушение , выраженная моторная неловкость.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 С трудом овладевают анализом, синтезом.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9684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64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23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8924" y="1197033"/>
            <a:ext cx="9725688" cy="560277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Коррекционно-образовательный процесс осуществляется в тесном контакте с родителями воспитанников.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взаимодействия детского сада с семьями воспитанников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сохранение и укрепление здоровья детей, обеспечение их эмоционального благополучия, комплексное всестороннее развитие и создание оптимальных условий для развития личности каждого ребенка, путем обеспечения единства подходов к воспитанию детей в условиях дошкольного образовательного учреждения и семьи и повышения компетентности родителей в области воспитания.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которые поставлены перед коллективом Учреждения, чтобы обеспечить эффективное взаимодействие с семьями воспитанников: </a:t>
            </a:r>
          </a:p>
          <a:p>
            <a:pPr lvl="2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взаимное информирование о ребенке и разумное использование полученной информации педагогами и родителями в интересах детей. Общение с родителями по поводу детей — важнейшая обязанность педагогического коллектива;</a:t>
            </a:r>
          </a:p>
          <a:p>
            <a:pPr lvl="2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открытости дошкольного образования: открытость и доступность информации, регулярность информирования, свободный доступ родителей в пространство детского сада; </a:t>
            </a:r>
          </a:p>
          <a:p>
            <a:pPr lvl="2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максимального участия родителей в образовательном процессе (участие родителей в мероприятиях, образовательном процессе, в решении организационных вопросов и пр.); </a:t>
            </a:r>
          </a:p>
          <a:p>
            <a:pPr lvl="2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педагогической поддержки семьи и повышения компетентности родителей в вопросах развития и образования, охраны и укрепления здоровья детей; </a:t>
            </a:r>
          </a:p>
          <a:p>
            <a:pPr lvl="2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единства подходов к воспитанию детей в условиях дошкольного образовательного учреждения и семьи.</a:t>
            </a:r>
          </a:p>
          <a:p>
            <a:pPr lvl="0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родительской грамотности, позволяющей адекватно воспринимать ребёнка с речевой патологией;</a:t>
            </a:r>
          </a:p>
          <a:p>
            <a:pPr lvl="0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посильной помощи в  преодолении речевых трудностей у детей с речевой патологией;</a:t>
            </a:r>
          </a:p>
          <a:p>
            <a:pPr lvl="0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в обсуждении и принятии решений содержания образовательных программ, сделав воспитание ребенка в семье и детском саду более последовательным и эффективным.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961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3570" y="233412"/>
            <a:ext cx="8645034" cy="6227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взаимодействия педагогов и специалистов с родителями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5920" y="748145"/>
            <a:ext cx="10241280" cy="6026728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семьями воспитанников с речевыми нарушениями строится по следующим направлениям: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информационно-аналитическое;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образовательное;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 - информационное;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досуговое.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110519"/>
              </p:ext>
            </p:extLst>
          </p:nvPr>
        </p:nvGraphicFramePr>
        <p:xfrm>
          <a:off x="1645920" y="1961804"/>
          <a:ext cx="9858691" cy="4596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405">
                  <a:extLst>
                    <a:ext uri="{9D8B030D-6E8A-4147-A177-3AD203B41FA5}">
                      <a16:colId xmlns:a16="http://schemas.microsoft.com/office/drawing/2014/main" val="1434486583"/>
                    </a:ext>
                  </a:extLst>
                </a:gridCol>
                <a:gridCol w="4496261">
                  <a:extLst>
                    <a:ext uri="{9D8B030D-6E8A-4147-A177-3AD203B41FA5}">
                      <a16:colId xmlns:a16="http://schemas.microsoft.com/office/drawing/2014/main" val="1812269579"/>
                    </a:ext>
                  </a:extLst>
                </a:gridCol>
                <a:gridCol w="3256025">
                  <a:extLst>
                    <a:ext uri="{9D8B030D-6E8A-4147-A177-3AD203B41FA5}">
                      <a16:colId xmlns:a16="http://schemas.microsoft.com/office/drawing/2014/main" val="1258361957"/>
                    </a:ext>
                  </a:extLst>
                </a:gridCol>
              </a:tblGrid>
              <a:tr h="148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Содержание 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Основные задачи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Формы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extLst>
                  <a:ext uri="{0D108BD9-81ED-4DB2-BD59-A6C34878D82A}">
                    <a16:rowId xmlns:a16="http://schemas.microsoft.com/office/drawing/2014/main" val="3141712902"/>
                  </a:ext>
                </a:extLst>
              </a:tr>
              <a:tr h="1750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 dirty="0">
                          <a:effectLst/>
                        </a:rPr>
                        <a:t>Психолого-педагогическое просвещение родителей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</a:rPr>
                        <a:t>Информирование родителей об особенностях различных  возрастных периодов.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</a:rPr>
                        <a:t>Стимулирование интереса к сотрудничеству в воспитании и развитии детей.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 dirty="0">
                          <a:effectLst/>
                        </a:rPr>
                        <a:t>Повысить грамотность родителей в области развивающей и коррекционной педагогики, пробудить в них интерес и желание участвовать в воспитании и развитии своего ребенка.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Помочь родителям выработать уверенный и спокойный стиль  воспитания, чтобы для ребенка создать комфортность и защищенность в семье.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Семинары,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открытые занятия,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 конференции,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педагогические советы,  тематические родительские собрания,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консультации,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 индивидуальные беседы,  наглядная информация на сайте учреждения,  «Советы педагогов и специалистов»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день открытых дверей, "Речевичок" - газета для родителей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extLst>
                  <a:ext uri="{0D108BD9-81ED-4DB2-BD59-A6C34878D82A}">
                    <a16:rowId xmlns:a16="http://schemas.microsoft.com/office/drawing/2014/main" val="1042572932"/>
                  </a:ext>
                </a:extLst>
              </a:tr>
              <a:tr h="1547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Включение родителей в деятельность ДОУ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Воспитать у родителей привычки интересоваться  у педагогов процессом развития ребенка в разных видах деятельности, обращаться за помощью в вопросах коррекции и воспитания.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Установить партнерские отношения с семьей каждого воспитанника, создать атмосферу общности интересов и эмоциональной взаимоподдержки.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Создавать  условия для включения родителей в планирование, организацию и контроль за деятельностью ДОУ.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анкетирование,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совместные мероприятия, соревнования,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викторины, конкурсы,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участие родителей в НОД,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праздники,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круглые столы,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индивидуальные и подгрупповые  консультации специалистов,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мастер-классы.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extLst>
                  <a:ext uri="{0D108BD9-81ED-4DB2-BD59-A6C34878D82A}">
                    <a16:rowId xmlns:a16="http://schemas.microsoft.com/office/drawing/2014/main" val="3893249115"/>
                  </a:ext>
                </a:extLst>
              </a:tr>
              <a:tr h="1150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 dirty="0">
                          <a:effectLst/>
                        </a:rPr>
                        <a:t>Обучение родителей практическим навыкам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Оптимизация детско-родительских отношений.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Помощь родителям в приобретении практических знаний и умений в воспитании и общении с собственными детьми.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>
                          <a:effectLst/>
                        </a:rPr>
                        <a:t>Формировать у родителей навыки наблюдения за ребенком и умения делать правильные  выводы из этих наблюдений.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kern="100" dirty="0">
                          <a:effectLst/>
                        </a:rPr>
                        <a:t>"Семейная гостиная", тренинги,  мастер-классы, совместная деятельность взрослых и детей, досуги, консультации, консультации онлайн.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002" marR="16002" marT="16002" marB="16002"/>
                </a:tc>
                <a:extLst>
                  <a:ext uri="{0D108BD9-81ED-4DB2-BD59-A6C34878D82A}">
                    <a16:rowId xmlns:a16="http://schemas.microsoft.com/office/drawing/2014/main" val="3547625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97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89212" y="457200"/>
            <a:ext cx="8915400" cy="54540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дошкольного образования муниципального бюджетного дошкольного образовательного учреждения «Детский сад № 16 г. Выборга» (далее ДОУ) для детей с тяжёлыми нарушениями речи (далее – Программа) разработана в соответствии: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 законом  «Об образовании в Российской Федерации» от 29.12.2012 № 273-ФЗ ( с изменениями и дополнениями)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Главного государственного санитарного врача РФ от 28.09.2020г. № 28 «Об утверждении санитарных правил СП 2.4. 3648-20 «Санитарно-эпидемиологические требования к организациям воспитания и обучения отдыха и оздоровления детей и молодежи»  (далее- Санитарные правила)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образовательным стандартом дошкольного образования (далее – ФГОС ДО), утвержденным приказом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17 октября 2013 г. № 1155 и зарегистрированным Минюстом России 14 ноября 2013 г. №30384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Уставом  МБДОУ «Детский сад №16 г. Выборга» (далее – Устав).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образования ДОУ (далее ОП ДО)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Программы логопедической работы по преодолению фонетико- фонематического недоразвития у детей Филичевой Т.Б., Чиркиной Г.В.,  Тумановой Т. В. - М., Просвещение, 2009г.;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Программы логопедической работы по преодолению общего недоразвития речи у детей Филичевой Т.Б., Чиркиной Г.В., Тумановой Т. В. - М., Просвещение, 2009г.;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Примерной адаптированной основной образовательной программы для дошкольников с тяжелыми нарушениями речи / Л. Б.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Баряева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Волосовец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 П.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Гаврилушкина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Г. Голубева и др.; Под. ред. проф. Л. В. Лопатиной. — СПб., 2014 — 386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622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06829"/>
            <a:ext cx="8915400" cy="53043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Программе определены коррекционные задачи, основные направления работы, условия и средства формирования фонетико-фонематической, лексико-грамматической сторон и связной речи. Программа предназначена для обучения и воспитания детей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и старшего дошкольного возраста с тяжелыми нарушениями речи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(далее—ТНР).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программы является создание оптимальных условий для коррекционно- развивающей работы и всестороннего гармоничного развития детей с ТНР. Это достигается за счет создания комплекса коррекционно-развивающей работы в группе компенсирующей/комбинированной направленности с учетом особенностей психофизического развития детей данного контингента.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идея заключается в реализации общеобразовательных задач дошкольного образования с привлечением синхронного выравнивания речевого и психического развития детей с ТНР.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учитывает общность развития нормально развивающихся детей и детей с ТНР, учитывая закономерности развития детской речи в норме.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Коррекционно-развивающая  работа  для детей с ТНР в возрасте от 4 до 7 лет, предусматривает  полное взаимодействие и преемственность всех специалистов ДОУ и родителей (законных представителей) дошкольников и рассчитана 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года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21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49135"/>
            <a:ext cx="8915400" cy="5562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может корректироваться в связи с изменениями: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нормативно-правовой базы дошкольного образования,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образовательного запроса родителей,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видовой структуры групп,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материально-технических и кадровых ресурсов ДОУ и др.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необходимости внесения изменений в Программе принимается на педагогическом совете ДОУ, далее создается рабочая группа для ее корректировки. После работы рабочей группы обсуждается и утверждается на педагогическом совете новый ее вариант или внесенные изменения и дополнения.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к Программе могут обновляться без создания рабочих групп после обсуждения и утверждения их на педагогическом совете ДОУ по мере необходимости, в том числе и ежегодно в начале учебного года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85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55964"/>
            <a:ext cx="8915400" cy="49552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формируемая участниками образовательных отношений, учитывает образовательные потребности, интересы детей, членов их семей и педагогов, ориентирована на специфику национальных, социокультурных условий, разработана с учетом: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Примерной парциальной образовательной программы дошкольного образования  «Экономическое воспитание дошкольников: формирование предпосылок финансовой грамотности».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Сбербанк России. Возраст: 5-7 лет.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2.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«Программы профилактики речевого недоразвития детей раннего и младшего дошкольного возраста в условиях дошкольного образовательного учреждения»,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авторская программа Т.А.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Датешидзе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1,5-3 лет.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3. Парциальной программы худо­жественно-эстетического развития детей 2–7 лет в изобразитель­ной деятельности (формирование эстетического отношения к миру) Лыкова И.А. «ЦВЕТНЫЕ ЛАДОШКИ». М.: ИД «Цветной мир», 2019. – 136 с. 16-е издание,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4. Комплексной программы математического развития 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Мате:плюс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Математика в детском саду»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70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9336" y="665018"/>
            <a:ext cx="8915400" cy="43650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особенностей  развития  и индивидуальных возможностей детей с нарушениями речи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с тяжелыми нарушениями речи — это дети с поражением центральной нервной системы (или проявлениями перинатальной энцефалопатии), что обусловливает частое сочетание у них стойкого речевого расстройства с различными особенностями психической деятельности. Учитывая положение о тесной связи развития мышления и речи (Л. С. Выготский), можно сказать, что интеллектуальное развитие ребенка в известной мере зависит от состояния его речи. Системный речевой дефект часто приводит к возникновению вторичных отклонений в умственном развитии, к своеобразному формированию психики.   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44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113868" cy="764115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altLang="ru-RU" sz="31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особенностей  развития  и индивидуальных возможностей детей с ОНР</a:t>
            </a: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76702"/>
              </p:ext>
            </p:extLst>
          </p:nvPr>
        </p:nvGraphicFramePr>
        <p:xfrm>
          <a:off x="2319251" y="1886990"/>
          <a:ext cx="8595360" cy="40981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64383">
                  <a:extLst>
                    <a:ext uri="{9D8B030D-6E8A-4147-A177-3AD203B41FA5}">
                      <a16:colId xmlns:a16="http://schemas.microsoft.com/office/drawing/2014/main" val="4038142250"/>
                    </a:ext>
                  </a:extLst>
                </a:gridCol>
                <a:gridCol w="4430977">
                  <a:extLst>
                    <a:ext uri="{9D8B030D-6E8A-4147-A177-3AD203B41FA5}">
                      <a16:colId xmlns:a16="http://schemas.microsoft.com/office/drawing/2014/main" val="2637720680"/>
                    </a:ext>
                  </a:extLst>
                </a:gridCol>
              </a:tblGrid>
              <a:tr h="53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Типичные проявления речевого развития у детей с общим  недоразвитием речи (ОНР)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Специфические психолого-педагогические особенности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extLst>
                  <a:ext uri="{0D108BD9-81ED-4DB2-BD59-A6C34878D82A}">
                    <a16:rowId xmlns:a16="http://schemas.microsoft.com/office/drawing/2014/main" val="4082878964"/>
                  </a:ext>
                </a:extLst>
              </a:tr>
              <a:tr h="3538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Общая характеристика детей с первым уровнем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речевого развития (по Р.Е. Левиной)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0678"/>
                  </a:ext>
                </a:extLst>
              </a:tr>
              <a:tr h="3213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1.Активный словарь в зачаточном состоянии: звукоподражания, </a:t>
                      </a:r>
                      <a:r>
                        <a:rPr lang="ru-RU" sz="900" dirty="0" err="1">
                          <a:effectLst/>
                        </a:rPr>
                        <a:t>лепетные</a:t>
                      </a:r>
                      <a:r>
                        <a:rPr lang="ru-RU" sz="900" dirty="0">
                          <a:effectLst/>
                        </a:rPr>
                        <a:t> слова и небольшое количество общеупотребительных слов.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2.Обозначение предметов и действий почти отсутствует.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3. Не понимает значений грамматических изменений слова.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4.Фразовая речь почти полностью отсутствует.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5.Произношение отдельных звуков лишено постоянной артикуляции.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6. Ограничена способность воспроизводить слоговые элементы слова.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7.Звуковой анализ слова недоступен. Они не могут выделить отдельные звуки в слове.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1.Отсутствие общеупотребительной речи, речевой негативизм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2. Ограниченный  объём внимания, памяти, мышления.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 3. Недоразвитие общей и мелкой моторики.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4. Снижен интерес к игровой деятельности, неразвиты  коммуникативные навыки.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extLst>
                  <a:ext uri="{0D108BD9-81ED-4DB2-BD59-A6C34878D82A}">
                    <a16:rowId xmlns:a16="http://schemas.microsoft.com/office/drawing/2014/main" val="3048683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47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7659" y="22509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детей со вторым уровнем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речевого развития (по Р.Е. Левиной)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070010"/>
              </p:ext>
            </p:extLst>
          </p:nvPr>
        </p:nvGraphicFramePr>
        <p:xfrm>
          <a:off x="2277687" y="1288473"/>
          <a:ext cx="8088284" cy="50909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18709">
                  <a:extLst>
                    <a:ext uri="{9D8B030D-6E8A-4147-A177-3AD203B41FA5}">
                      <a16:colId xmlns:a16="http://schemas.microsoft.com/office/drawing/2014/main" val="841255802"/>
                    </a:ext>
                  </a:extLst>
                </a:gridCol>
                <a:gridCol w="4169575">
                  <a:extLst>
                    <a:ext uri="{9D8B030D-6E8A-4147-A177-3AD203B41FA5}">
                      <a16:colId xmlns:a16="http://schemas.microsoft.com/office/drawing/2014/main" val="1201830863"/>
                    </a:ext>
                  </a:extLst>
                </a:gridCol>
              </a:tblGrid>
              <a:tr h="5090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1.В общении простые или искаженные фразы.</a:t>
                      </a:r>
                      <a:r>
                        <a:rPr lang="ru-RU" sz="900" u="sng">
                          <a:effectLst/>
                        </a:rPr>
                        <a:t> </a:t>
                      </a:r>
                      <a:r>
                        <a:rPr lang="ru-RU" sz="900">
                          <a:effectLst/>
                        </a:rPr>
                        <a:t>Фраза, как правило, бывает аграмматичной.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2. Ограниченные возможности использования  словаря: незнание многих слов, нарушение структуры слов, аграмматизмы (не владеют навыками словообразования, грубые ошибки в употреблении ряда грамматических конструкций.)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3.Звукопроизношение  значительно нарушено ( количество неправильно произносимых звуков достигает 16–20).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4. Неподготовленность к овладению звуковым анализом и синтезом.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 5.Недостаточное усвоение звукового  состава слов задерживает формирование словаря  и овладение грамматическим строем.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6.Использование предложений простой конструкции,  предлоги употребляются редко и неправильно, чаще опускаются.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1. Крайне низкая степень речевой активности;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2. Недостаточный объём внимания, памяти, мышления.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 3. Недоразвитие общей и мелкой моторики.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4. Снижен интерес к игровой деятельности, недостаточно развиты коммуникативные навыки.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567" marR="53567" marT="0" marB="0"/>
                </a:tc>
                <a:extLst>
                  <a:ext uri="{0D108BD9-81ED-4DB2-BD59-A6C34878D82A}">
                    <a16:rowId xmlns:a16="http://schemas.microsoft.com/office/drawing/2014/main" val="1654945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35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детей с третьим уровнем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речевого развития (по Р.Е. Левиной)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375684"/>
              </p:ext>
            </p:extLst>
          </p:nvPr>
        </p:nvGraphicFramePr>
        <p:xfrm>
          <a:off x="2302626" y="1587731"/>
          <a:ext cx="8611986" cy="51034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72438">
                  <a:extLst>
                    <a:ext uri="{9D8B030D-6E8A-4147-A177-3AD203B41FA5}">
                      <a16:colId xmlns:a16="http://schemas.microsoft.com/office/drawing/2014/main" val="525706212"/>
                    </a:ext>
                  </a:extLst>
                </a:gridCol>
                <a:gridCol w="4439548">
                  <a:extLst>
                    <a:ext uri="{9D8B030D-6E8A-4147-A177-3AD203B41FA5}">
                      <a16:colId xmlns:a16="http://schemas.microsoft.com/office/drawing/2014/main" val="1398356104"/>
                    </a:ext>
                  </a:extLst>
                </a:gridCol>
              </a:tblGrid>
              <a:tr h="5103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1.В активной речи  преимущественно простые предложения. 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2.Во фразовой речи  отдельные аграмматизмы, часто отсутствует правильная связь слов в предложениях, выражающих временные, пространственные и причинно-следственные отношения.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3. Словообразование  сформировано недостаточно, часто словообразование заменяется словоизменением. 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4. Словарный запас ограничен, часто отмечается неточный выбор слов, понимание и употребление обобщающих понятий, слов с абстрактным и переносным значением. 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5. Сохраняются недостатки произношения звуков. 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6.Нарушения звукослоговой структуры слова.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7.Значительные трудности в овладении  звуковым анализом и синтезом.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8.Недостаточная сформированность связной речи.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35" marR="513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1. Низкая степень самостоятельной речевой активности;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2. Сниженный объём внимания, неустойчивость, ограниченные возможности его распределения.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 3. Сниженная вербальная память, низкая продуктивность запоминания.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4. </a:t>
                      </a:r>
                      <a:r>
                        <a:rPr lang="ru-RU" sz="900" dirty="0" err="1">
                          <a:effectLst/>
                        </a:rPr>
                        <a:t>Несформированность</a:t>
                      </a:r>
                      <a:r>
                        <a:rPr lang="ru-RU" sz="900" dirty="0">
                          <a:effectLst/>
                        </a:rPr>
                        <a:t> словесно-логического мышления.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5. Недоразвитие мелкой моторики.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6. Снижен интерес к игровой деятельности;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7. Эмоционально-волевая незрелость;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35" marR="51335" marT="0" marB="0"/>
                </a:tc>
                <a:extLst>
                  <a:ext uri="{0D108BD9-81ED-4DB2-BD59-A6C34878D82A}">
                    <a16:rowId xmlns:a16="http://schemas.microsoft.com/office/drawing/2014/main" val="898553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6420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1770</Words>
  <Application>Microsoft Office PowerPoint</Application>
  <PresentationFormat>Широкоэкранный</PresentationFormat>
  <Paragraphs>153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Symbol</vt:lpstr>
      <vt:lpstr>Times New Roman</vt:lpstr>
      <vt:lpstr>Wingdings 3</vt:lpstr>
      <vt:lpstr>Легкий дым</vt:lpstr>
      <vt:lpstr>Краткая презентация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Характеристика особенностей  развития  и индивидуальных возможностей детей с ОНР </vt:lpstr>
      <vt:lpstr>Общая характеристика детей со вторым уровнем  речевого развития (по Р.Е. Левиной)</vt:lpstr>
      <vt:lpstr>Общая характеристика детей с третьим уровнем  речевого развития (по Р.Е. Левиной)</vt:lpstr>
      <vt:lpstr>Общая характеристика детей с четвёртым  уровнем  речевого развития (по Т.Б. Филичевой)</vt:lpstr>
      <vt:lpstr>ОСОБЕННОСТИ ВЗАИМОДЕЙСТВИЯ ПЕДАГОГИЧЕСКОГО КОЛЛЕКТИВА С СЕМЬЯМИ ВОСПИТАННИКОВ </vt:lpstr>
      <vt:lpstr>Модель взаимодействия педагогов и специалистов с родителями воспитанников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</dc:title>
  <dc:creator>User</dc:creator>
  <cp:lastModifiedBy>User</cp:lastModifiedBy>
  <cp:revision>4</cp:revision>
  <dcterms:created xsi:type="dcterms:W3CDTF">2021-11-11T11:56:09Z</dcterms:created>
  <dcterms:modified xsi:type="dcterms:W3CDTF">2021-11-11T12:36:41Z</dcterms:modified>
</cp:coreProperties>
</file>