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58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8E4A-BBDE-463F-9FC9-41110A4B22DC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9237BE6-F6A0-4167-9EDE-096491A096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19629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8E4A-BBDE-463F-9FC9-41110A4B22DC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9237BE6-F6A0-4167-9EDE-096491A096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27933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8E4A-BBDE-463F-9FC9-41110A4B22DC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9237BE6-F6A0-4167-9EDE-096491A0964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6148297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8E4A-BBDE-463F-9FC9-41110A4B22DC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9237BE6-F6A0-4167-9EDE-096491A096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176360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8E4A-BBDE-463F-9FC9-41110A4B22DC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9237BE6-F6A0-4167-9EDE-096491A0964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4435127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8E4A-BBDE-463F-9FC9-41110A4B22DC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9237BE6-F6A0-4167-9EDE-096491A096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320033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8E4A-BBDE-463F-9FC9-41110A4B22DC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37BE6-F6A0-4167-9EDE-096491A096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278884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8E4A-BBDE-463F-9FC9-41110A4B22DC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37BE6-F6A0-4167-9EDE-096491A096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73295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8E4A-BBDE-463F-9FC9-41110A4B22DC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37BE6-F6A0-4167-9EDE-096491A096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35524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8E4A-BBDE-463F-9FC9-41110A4B22DC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9237BE6-F6A0-4167-9EDE-096491A096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6160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8E4A-BBDE-463F-9FC9-41110A4B22DC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9237BE6-F6A0-4167-9EDE-096491A096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66853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8E4A-BBDE-463F-9FC9-41110A4B22DC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9237BE6-F6A0-4167-9EDE-096491A096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22821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8E4A-BBDE-463F-9FC9-41110A4B22DC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37BE6-F6A0-4167-9EDE-096491A096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0168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8E4A-BBDE-463F-9FC9-41110A4B22DC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37BE6-F6A0-4167-9EDE-096491A096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79924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8E4A-BBDE-463F-9FC9-41110A4B22DC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37BE6-F6A0-4167-9EDE-096491A096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70223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8E4A-BBDE-463F-9FC9-41110A4B22DC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9237BE6-F6A0-4167-9EDE-096491A096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42829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28E4A-BBDE-463F-9FC9-41110A4B22DC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9237BE6-F6A0-4167-9EDE-096491A096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84726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14646" y="278476"/>
            <a:ext cx="8915399" cy="1242753"/>
          </a:xfrm>
        </p:spPr>
        <p:txBody>
          <a:bodyPr/>
          <a:lstStyle/>
          <a:p>
            <a:pPr algn="ctr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Краткая презентация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73329" y="1770611"/>
            <a:ext cx="8915399" cy="3383279"/>
          </a:xfrm>
        </p:spPr>
        <p:txBody>
          <a:bodyPr/>
          <a:lstStyle/>
          <a:p>
            <a:pPr algn="ctr"/>
            <a:endParaRPr lang="ru-RU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ОБРАЗОВАНИЯ </a:t>
            </a:r>
          </a:p>
          <a:p>
            <a:endParaRPr lang="ru-RU" b="1" dirty="0" smtClean="0"/>
          </a:p>
          <a:p>
            <a:endParaRPr lang="ru-RU" b="1" dirty="0"/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бюджетного дошкольного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образовательного учреждения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«Детский сад №16 г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Выборга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43556" y="5297632"/>
            <a:ext cx="1333500" cy="133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378697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589212" y="509451"/>
            <a:ext cx="8915400" cy="5401771"/>
          </a:xfrm>
        </p:spPr>
        <p:txBody>
          <a:bodyPr>
            <a:normAutofit/>
          </a:bodyPr>
          <a:lstStyle/>
          <a:p>
            <a:r>
              <a:rPr lang="ru-RU" b="1" dirty="0" smtClean="0"/>
              <a:t>ЗАДАЧИ: </a:t>
            </a:r>
            <a:endParaRPr lang="ru-RU" sz="2000" dirty="0" smtClean="0"/>
          </a:p>
          <a:p>
            <a:pPr lvl="2"/>
            <a:r>
              <a:rPr lang="ru-RU" dirty="0" smtClean="0"/>
              <a:t>взаимное информирование о ребенке и разумное использование полученной информации педагогами и родителями в интересах детей. Общение с родителями по поводу детей — важнейшая обязанность педагогического коллектива;</a:t>
            </a:r>
          </a:p>
          <a:p>
            <a:pPr lvl="2"/>
            <a:r>
              <a:rPr lang="ru-RU" dirty="0" smtClean="0"/>
              <a:t> обеспечение открытости дошкольного образования: открытость и доступность информации, регулярность информирования, свободный доступ родителей в пространство детского сада; </a:t>
            </a:r>
          </a:p>
          <a:p>
            <a:pPr lvl="2"/>
            <a:r>
              <a:rPr lang="ru-RU" dirty="0" smtClean="0"/>
              <a:t>обеспечение максимального участия родителей в образовательном процессе (участие родителей в мероприятиях, образовательном процессе, в решении организационных вопросов и пр.); </a:t>
            </a:r>
          </a:p>
          <a:p>
            <a:pPr lvl="2"/>
            <a:r>
              <a:rPr lang="ru-RU" dirty="0" smtClean="0"/>
              <a:t>обеспечение педагогической поддержки семьи и повышения компетентности родителей в вопросах развития и образования, охраны и укрепления здоровья детей; </a:t>
            </a:r>
          </a:p>
          <a:p>
            <a:pPr lvl="2"/>
            <a:r>
              <a:rPr lang="ru-RU" dirty="0" smtClean="0"/>
              <a:t> обеспечение единства подходов к воспитанию детей в условиях дошкольного образовательного учреждения и семьи.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76647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09"/>
            <a:ext cx="8911687" cy="5672187"/>
          </a:xfrm>
        </p:spPr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000" b="1" i="1" dirty="0" smtClean="0">
                <a:solidFill>
                  <a:schemeClr val="accent1"/>
                </a:solidFill>
              </a:rPr>
              <a:t/>
            </a:r>
            <a:br>
              <a:rPr lang="ru-RU" sz="4000" b="1" i="1" dirty="0" smtClean="0">
                <a:solidFill>
                  <a:schemeClr val="accent1"/>
                </a:solidFill>
              </a:rPr>
            </a:br>
            <a:r>
              <a:rPr lang="ru-RU" sz="4000" b="1" i="1" dirty="0" smtClean="0">
                <a:solidFill>
                  <a:schemeClr val="accent1"/>
                </a:solidFill>
              </a:rPr>
              <a:t/>
            </a:r>
            <a:br>
              <a:rPr lang="ru-RU" sz="4000" b="1" i="1" dirty="0" smtClean="0">
                <a:solidFill>
                  <a:schemeClr val="accent1"/>
                </a:solidFill>
              </a:rPr>
            </a:br>
            <a:r>
              <a:rPr lang="ru-RU" sz="4000" b="1" i="1" dirty="0" smtClean="0">
                <a:solidFill>
                  <a:schemeClr val="accent1"/>
                </a:solidFill>
              </a:rPr>
              <a:t>Спасибо за внимание!</a:t>
            </a:r>
            <a:br>
              <a:rPr lang="ru-RU" sz="4000" b="1" i="1" dirty="0" smtClean="0">
                <a:solidFill>
                  <a:schemeClr val="accent1"/>
                </a:solidFill>
              </a:rPr>
            </a:br>
            <a:endParaRPr lang="ru-RU" sz="4000" b="1" i="1" dirty="0">
              <a:solidFill>
                <a:schemeClr val="accent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72001" y="438247"/>
            <a:ext cx="2561655" cy="256165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2589212" y="457200"/>
            <a:ext cx="8915400" cy="5454022"/>
          </a:xfrm>
        </p:spPr>
        <p:txBody>
          <a:bodyPr>
            <a:normAutofit/>
          </a:bodyPr>
          <a:lstStyle/>
          <a:p>
            <a:r>
              <a:rPr lang="ru-RU" dirty="0" smtClean="0"/>
              <a:t> Муниципальное бюджетное дошкольное образовательное учреждение «Детский сад №16 г. Выборга» (далее - Учреждение) осуществляет образовательную деятельность по образовательной программе дошкольного образования (далее - Программа).</a:t>
            </a:r>
          </a:p>
          <a:p>
            <a:r>
              <a:rPr lang="ru-RU" dirty="0" smtClean="0"/>
              <a:t>Программа спроектирована с учетом Федеральным государственным образовательным стандартом дошкольного образования (</a:t>
            </a:r>
            <a:r>
              <a:rPr lang="ru-RU" dirty="0" smtClean="0"/>
              <a:t>далее -</a:t>
            </a:r>
            <a:r>
              <a:rPr lang="ru-RU" dirty="0" smtClean="0"/>
              <a:t>ФГОС ДО), особенностей  Учреждения, региона,  образовательных потребностей и запросов  воспитанников. Определяет цель, задачи, планируемые результаты, содержание и организацию образовательного процесса на ступени  дошкольного образования.</a:t>
            </a:r>
          </a:p>
          <a:p>
            <a:r>
              <a:rPr lang="ru-RU" dirty="0" smtClean="0"/>
              <a:t>Программа строится на  принципе единства развития, воспитания и образования. Развитие ребенка, его воспитание и образование не могут рассматриваться как изолированные друг от друга процессы. Образование является всеобщей формой детского развития.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16227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606829"/>
            <a:ext cx="8915400" cy="530439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u="sng" dirty="0" smtClean="0"/>
              <a:t>Программа  разработана в соответствии с :</a:t>
            </a:r>
            <a:endParaRPr lang="ru-RU" b="1" dirty="0" smtClean="0"/>
          </a:p>
          <a:p>
            <a:pPr lvl="0"/>
            <a:r>
              <a:rPr lang="ru-RU" dirty="0" smtClean="0"/>
              <a:t>Федеральным  законом  «Об образовании в Российской Федерации» от 29.12.2012 № 273-ФЗ ( с изменениями и дополнениями)</a:t>
            </a:r>
          </a:p>
          <a:p>
            <a:pPr lvl="0"/>
            <a:r>
              <a:rPr lang="ru-RU" dirty="0" smtClean="0"/>
              <a:t>Федеральным государственным образовательным стандартом дошкольного образования (далее – ФГОС ДО), утвержденным приказом </a:t>
            </a:r>
            <a:r>
              <a:rPr lang="ru-RU" dirty="0" err="1" smtClean="0"/>
              <a:t>Минобрнауки</a:t>
            </a:r>
            <a:r>
              <a:rPr lang="ru-RU" dirty="0" smtClean="0"/>
              <a:t> России от 17 октября 2013 г. № 1155 и зарегистрированным Минюстом России 14 ноября 2013 г. №30384</a:t>
            </a:r>
          </a:p>
          <a:p>
            <a:pPr lvl="0"/>
            <a:r>
              <a:rPr lang="ru-RU" dirty="0" smtClean="0"/>
              <a:t>Постановление Главного государственного санитарного врача РФ от 28.09.2020г. № 28 «Об утверждении санитарных правил СП 2.4. 3648-20 «Санитарно-эпидемиологические требования к организациям воспитания и обучения отдыха и оздоровления детей и молодежи»  (далее- Санитарные правила)</a:t>
            </a:r>
          </a:p>
          <a:p>
            <a:pPr lvl="0"/>
            <a:r>
              <a:rPr lang="ru-RU" dirty="0" smtClean="0"/>
              <a:t>Уставом  МБДОУ «Детский сад №16 г. Выборга» от 06.05.2015 года № 2546 (далее – Устав</a:t>
            </a:r>
            <a:r>
              <a:rPr lang="ru-RU" dirty="0" smtClean="0"/>
              <a:t>).</a:t>
            </a:r>
          </a:p>
          <a:p>
            <a:pPr>
              <a:buNone/>
            </a:pPr>
            <a:r>
              <a:rPr lang="ru-RU" b="1" u="sng" dirty="0" smtClean="0"/>
              <a:t>Программа  </a:t>
            </a:r>
            <a:r>
              <a:rPr lang="ru-RU" b="1" u="sng" dirty="0" smtClean="0"/>
              <a:t>разработана с учетом:</a:t>
            </a:r>
            <a:endParaRPr lang="ru-RU" b="1" dirty="0" smtClean="0"/>
          </a:p>
          <a:p>
            <a:r>
              <a:rPr lang="ru-RU" dirty="0" smtClean="0"/>
              <a:t>- Инновационной программой дошкольного образования. ОТ РОЖДЕНИЯ ДО ШКОЛЫ. /Под ред. Н. Е. </a:t>
            </a:r>
            <a:r>
              <a:rPr lang="ru-RU" dirty="0" err="1" smtClean="0"/>
              <a:t>Вераксы</a:t>
            </a:r>
            <a:r>
              <a:rPr lang="ru-RU" dirty="0" smtClean="0"/>
              <a:t>, Т. С. Комаровой, Э.  М. Дорофеевой. — Издание пятое (инновационное), </a:t>
            </a:r>
            <a:r>
              <a:rPr lang="ru-RU" dirty="0" err="1" smtClean="0"/>
              <a:t>испр</a:t>
            </a:r>
            <a:r>
              <a:rPr lang="ru-RU" dirty="0" smtClean="0"/>
              <a:t>. и доп. — М.: МОЗАИКА-СИНТЕЗ, 2020. — </a:t>
            </a:r>
            <a:r>
              <a:rPr lang="ru-RU" dirty="0" err="1" smtClean="0"/>
              <a:t>c</a:t>
            </a:r>
            <a:r>
              <a:rPr lang="ru-RU" dirty="0" smtClean="0"/>
              <a:t>. 336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72214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349135"/>
            <a:ext cx="8915400" cy="5562087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Образовательный процесс в Учреждении строится </a:t>
            </a:r>
            <a:r>
              <a:rPr lang="ru-RU" i="1" dirty="0" smtClean="0"/>
              <a:t>на  основе комплексного  подхода </a:t>
            </a:r>
            <a:r>
              <a:rPr lang="ru-RU" dirty="0" smtClean="0"/>
              <a:t>с учетом принципа интеграции образовательных областей в соответствии с возрастными возможностями и особенностями детей, спецификой и возможностями образовательных областей.                                                                                                                                          Программа (согласно п. 2.5. ФГОС ДО) реализуется в течение всего времени пребывания детей в дошкольном учреждение на </a:t>
            </a:r>
            <a:r>
              <a:rPr lang="ru-RU" b="1" i="1" dirty="0" smtClean="0"/>
              <a:t>государственном (русском) языке</a:t>
            </a:r>
            <a:r>
              <a:rPr lang="ru-RU" dirty="0" smtClean="0"/>
              <a:t> Российской Федерации (согласно п. 1.9. ФГОС ДО).</a:t>
            </a:r>
          </a:p>
          <a:p>
            <a:r>
              <a:rPr lang="ru-RU" b="1" dirty="0" smtClean="0"/>
              <a:t>Срок освоения программы 6 лет. </a:t>
            </a:r>
            <a:r>
              <a:rPr lang="ru-RU" dirty="0" smtClean="0"/>
              <a:t> Возможно сокращенное  освоение программы пропуском программы возрастных групп: раннего (1,5-3 года), младшего (3-4 года), среднего (4-5 лет), старшего возраста (5-6 лет). </a:t>
            </a:r>
          </a:p>
          <a:p>
            <a:r>
              <a:rPr lang="ru-RU" dirty="0" smtClean="0"/>
              <a:t>Минимальный срок обучения - 1 год (6-7 лет). </a:t>
            </a:r>
          </a:p>
          <a:p>
            <a:r>
              <a:rPr lang="ru-RU" dirty="0" smtClean="0"/>
              <a:t>Наиболее эффективно обучение по программе полного курса.</a:t>
            </a:r>
          </a:p>
          <a:p>
            <a:r>
              <a:rPr lang="ru-RU" b="1" dirty="0" smtClean="0"/>
              <a:t>Реализуемый</a:t>
            </a:r>
            <a:r>
              <a:rPr lang="ru-RU" dirty="0" smtClean="0"/>
              <a:t> </a:t>
            </a:r>
            <a:r>
              <a:rPr lang="ru-RU" b="1" dirty="0" smtClean="0"/>
              <a:t>уровень</a:t>
            </a:r>
            <a:r>
              <a:rPr lang="ru-RU" dirty="0" smtClean="0"/>
              <a:t> </a:t>
            </a:r>
            <a:r>
              <a:rPr lang="ru-RU" b="1" dirty="0" smtClean="0"/>
              <a:t>образования:</a:t>
            </a:r>
            <a:r>
              <a:rPr lang="ru-RU" dirty="0" smtClean="0"/>
              <a:t> дошкольное	образование (в соответствии с лицензией).</a:t>
            </a:r>
          </a:p>
          <a:p>
            <a:r>
              <a:rPr lang="ru-RU" b="1" dirty="0" smtClean="0"/>
              <a:t>Форма</a:t>
            </a:r>
            <a:r>
              <a:rPr lang="ru-RU" dirty="0" smtClean="0"/>
              <a:t> </a:t>
            </a:r>
            <a:r>
              <a:rPr lang="ru-RU" b="1" dirty="0" smtClean="0"/>
              <a:t>получения</a:t>
            </a:r>
            <a:r>
              <a:rPr lang="ru-RU" dirty="0" smtClean="0"/>
              <a:t> </a:t>
            </a:r>
            <a:r>
              <a:rPr lang="ru-RU" b="1" dirty="0" smtClean="0"/>
              <a:t>образования</a:t>
            </a:r>
            <a:r>
              <a:rPr lang="ru-RU" dirty="0" smtClean="0"/>
              <a:t> </a:t>
            </a:r>
            <a:r>
              <a:rPr lang="ru-RU" b="1" dirty="0" smtClean="0"/>
              <a:t>в</a:t>
            </a:r>
            <a:r>
              <a:rPr lang="ru-RU" dirty="0" smtClean="0"/>
              <a:t> </a:t>
            </a:r>
            <a:r>
              <a:rPr lang="ru-RU" b="1" dirty="0" smtClean="0"/>
              <a:t>образовательной</a:t>
            </a:r>
            <a:r>
              <a:rPr lang="ru-RU" dirty="0" smtClean="0"/>
              <a:t> </a:t>
            </a:r>
            <a:r>
              <a:rPr lang="ru-RU" b="1" dirty="0" smtClean="0"/>
              <a:t>организации:</a:t>
            </a:r>
            <a:r>
              <a:rPr lang="ru-RU" dirty="0" smtClean="0"/>
              <a:t> в соответствии </a:t>
            </a:r>
            <a:r>
              <a:rPr lang="ru-RU" dirty="0" smtClean="0"/>
              <a:t>с образовательной </a:t>
            </a:r>
            <a:r>
              <a:rPr lang="ru-RU" dirty="0" smtClean="0"/>
              <a:t>программой дошкольного образования обеспечивающей реализацию ФГОС ДО с учетом возрастных и индивидуальных особенностей детей</a:t>
            </a:r>
            <a:r>
              <a:rPr lang="ru-RU" dirty="0" smtClean="0"/>
              <a:t>.</a:t>
            </a:r>
            <a:r>
              <a:rPr lang="ru-RU" dirty="0" smtClean="0"/>
              <a:t> </a:t>
            </a:r>
          </a:p>
          <a:p>
            <a:r>
              <a:rPr lang="ru-RU" b="1" dirty="0" smtClean="0"/>
              <a:t>Форма</a:t>
            </a:r>
            <a:r>
              <a:rPr lang="ru-RU" dirty="0" smtClean="0"/>
              <a:t> </a:t>
            </a:r>
            <a:r>
              <a:rPr lang="ru-RU" b="1" dirty="0" smtClean="0"/>
              <a:t>обучения</a:t>
            </a:r>
            <a:r>
              <a:rPr lang="ru-RU" dirty="0" smtClean="0"/>
              <a:t>: очная. </a:t>
            </a:r>
            <a:endParaRPr lang="ru-RU" dirty="0" smtClean="0"/>
          </a:p>
          <a:p>
            <a:r>
              <a:rPr lang="ru-RU" b="1" dirty="0" smtClean="0"/>
              <a:t>Нормативные</a:t>
            </a:r>
            <a:r>
              <a:rPr lang="ru-RU" dirty="0" smtClean="0"/>
              <a:t> </a:t>
            </a:r>
            <a:r>
              <a:rPr lang="ru-RU" b="1" dirty="0" smtClean="0"/>
              <a:t>сроки</a:t>
            </a:r>
            <a:r>
              <a:rPr lang="ru-RU" dirty="0" smtClean="0"/>
              <a:t> </a:t>
            </a:r>
            <a:r>
              <a:rPr lang="ru-RU" b="1" dirty="0" smtClean="0"/>
              <a:t>обучения</a:t>
            </a:r>
            <a:r>
              <a:rPr lang="ru-RU" dirty="0" smtClean="0"/>
              <a:t> </a:t>
            </a:r>
            <a:r>
              <a:rPr lang="ru-RU" b="1" dirty="0" smtClean="0"/>
              <a:t>по</a:t>
            </a:r>
            <a:r>
              <a:rPr lang="ru-RU" dirty="0" smtClean="0"/>
              <a:t> </a:t>
            </a:r>
            <a:r>
              <a:rPr lang="ru-RU" b="1" dirty="0" smtClean="0"/>
              <a:t>программе</a:t>
            </a:r>
            <a:r>
              <a:rPr lang="ru-RU" dirty="0" smtClean="0"/>
              <a:t>: обучение осуществляется с 1,5 лет до окончания образовательных отношений.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17858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955964"/>
            <a:ext cx="8915400" cy="495525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Программы, формируемая участниками образовательных отношений, учитывает образовательные потребности, интересы детей, членов их семей и педагогов, ориентирована на специфику национальных, социокультурных условий, разработана с учетом:</a:t>
            </a: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Примерной парциальной образовательной программы дошкольного образования  «Экономическое воспитание дошкольников: формирование предпосылок финансовой грамотности».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Сбербанк России. Возраст: 5-7 лет.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2.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«Программы профилактики речевого недоразвития детей раннего и младшего дошкольного возраста в условиях дошкольного образовательного учреждения»,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авторская программа Т.А.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Датешидзе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Возраст: 1,5-3 лет.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3. Парциальной программы худо­жественно-эстетического развития детей 2–7 лет в изобразитель­ной деятельности (формирование эстетического отношения к миру) Лыкова И.А. «ЦВЕТНЫЕ ЛАДОШКИ». М.: ИД «Цветной мир», 2019. – 136 с. 16-е издание,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перераб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 доп.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4. Комплексной программы математического развития «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Мате:плюс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Математика в детском саду»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67700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39336" y="665018"/>
            <a:ext cx="8915400" cy="4365055"/>
          </a:xfrm>
        </p:spPr>
        <p:txBody>
          <a:bodyPr>
            <a:normAutofit/>
          </a:bodyPr>
          <a:lstStyle/>
          <a:p>
            <a:r>
              <a:rPr lang="ru-RU" dirty="0" smtClean="0"/>
              <a:t>В Учреждении созданы условия для получения дошкольного образования, присмотр и уход за воспитанниками в возрасте от 1 года 6 месяцев  до окончания образовательных отношений .</a:t>
            </a:r>
          </a:p>
          <a:p>
            <a:r>
              <a:rPr lang="ru-RU" dirty="0" smtClean="0"/>
              <a:t>Содержание Программы учитывает возрастные и индивидуальные особенности контингента воспитанников и  охватывает четыре возрастных периода физического и психического развития воспитанников. </a:t>
            </a:r>
          </a:p>
          <a:p>
            <a:r>
              <a:rPr lang="ru-RU" dirty="0" smtClean="0"/>
              <a:t>          Основной структурной единицей Учреждения является </a:t>
            </a:r>
            <a:r>
              <a:rPr lang="ru-RU" b="1" dirty="0" smtClean="0"/>
              <a:t>группа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В Учреждении функционируют 13 возрастных групп для детей раннего и дошкольного возраста.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42447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698171" y="587829"/>
            <a:ext cx="9806441" cy="532339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Ежегодный контингент воспитанников формируется на основе социального заказа родителей. </a:t>
            </a:r>
            <a:r>
              <a:rPr lang="ru-RU" b="1" dirty="0" smtClean="0"/>
              <a:t>Комплектование групп определяется</a:t>
            </a:r>
            <a:r>
              <a:rPr lang="ru-RU" dirty="0" smtClean="0"/>
              <a:t>:</a:t>
            </a:r>
          </a:p>
          <a:p>
            <a:r>
              <a:rPr lang="ru-RU" dirty="0" smtClean="0"/>
              <a:t>Порядком </a:t>
            </a:r>
            <a:r>
              <a:rPr lang="ru-RU" dirty="0" smtClean="0"/>
              <a:t>организации и осуществления образовательной деятельности по основным образовательным программам дошкольного образования; </a:t>
            </a:r>
          </a:p>
          <a:p>
            <a:r>
              <a:rPr lang="ru-RU" dirty="0" smtClean="0"/>
              <a:t>Порядком </a:t>
            </a:r>
            <a:r>
              <a:rPr lang="ru-RU" dirty="0" smtClean="0"/>
              <a:t>комплектования муниципальных бюджетных учреждений МО Выборгский район ЛО;</a:t>
            </a:r>
          </a:p>
          <a:p>
            <a:r>
              <a:rPr lang="ru-RU" dirty="0" smtClean="0"/>
              <a:t>Санитарных </a:t>
            </a:r>
            <a:r>
              <a:rPr lang="ru-RU" dirty="0" smtClean="0"/>
              <a:t>правил ; </a:t>
            </a:r>
          </a:p>
          <a:p>
            <a:r>
              <a:rPr lang="ru-RU" dirty="0" smtClean="0"/>
              <a:t>Уставом </a:t>
            </a:r>
            <a:r>
              <a:rPr lang="ru-RU" dirty="0" smtClean="0"/>
              <a:t>Учреждения.</a:t>
            </a:r>
          </a:p>
          <a:p>
            <a:pPr>
              <a:buNone/>
            </a:pPr>
            <a:r>
              <a:rPr lang="ru-RU" dirty="0" smtClean="0"/>
              <a:t>Разделение </a:t>
            </a:r>
            <a:r>
              <a:rPr lang="ru-RU" dirty="0" smtClean="0"/>
              <a:t>детей на возрастные группы осуществляется в соответствии с </a:t>
            </a:r>
            <a:r>
              <a:rPr lang="ru-RU" dirty="0" smtClean="0"/>
              <a:t>закономерностями психического </a:t>
            </a:r>
            <a:r>
              <a:rPr lang="ru-RU" dirty="0" smtClean="0"/>
              <a:t>развития детей дошкольного возраста, которые учитываются при организации образовательного процесса в организации, что позволяет более эффективно решать задачи Программы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b="1" dirty="0" smtClean="0"/>
              <a:t>Предельная наполняемость групп определяется требованиями Санитарных правил: </a:t>
            </a:r>
          </a:p>
          <a:p>
            <a:r>
              <a:rPr lang="ru-RU" dirty="0" smtClean="0"/>
              <a:t> </a:t>
            </a:r>
            <a:r>
              <a:rPr lang="ru-RU" dirty="0" smtClean="0"/>
              <a:t>Количество детей в группах </a:t>
            </a:r>
            <a:r>
              <a:rPr lang="ru-RU" dirty="0" err="1" smtClean="0"/>
              <a:t>общеразвивающей</a:t>
            </a:r>
            <a:r>
              <a:rPr lang="ru-RU" dirty="0" smtClean="0"/>
              <a:t> направленности определяется исходя из расчета площади групповой (игровой) комнаты - для групп раннего возраста (до 3 лет) не менее 2,5 метра квадратного на 1 ребенка и для дошкольного возраста (от 3 до 7 лет) - не менее 2,0 метра квадратного на одного ребенка;</a:t>
            </a:r>
          </a:p>
          <a:p>
            <a:r>
              <a:rPr lang="ru-RU" dirty="0" smtClean="0"/>
              <a:t> </a:t>
            </a:r>
            <a:r>
              <a:rPr lang="ru-RU" dirty="0" smtClean="0"/>
              <a:t>Количество детей в группах комбинированной  направленности (старше 3 лет )- 15человек;</a:t>
            </a:r>
          </a:p>
          <a:p>
            <a:r>
              <a:rPr lang="ru-RU" dirty="0" smtClean="0"/>
              <a:t>Количество </a:t>
            </a:r>
            <a:r>
              <a:rPr lang="ru-RU" dirty="0" smtClean="0"/>
              <a:t>детей в группах компенсирующей  направленности (старше 3 лет ) - 10 человек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  </a:t>
            </a:r>
            <a:r>
              <a:rPr lang="ru-RU" dirty="0" smtClean="0"/>
              <a:t>Контингент воспитанников групп компенсирующей/комбинированной направленности определяется на основе заключения территориальной </a:t>
            </a:r>
            <a:r>
              <a:rPr lang="ru-RU" dirty="0" err="1" smtClean="0"/>
              <a:t>психолого-медико-педагогической</a:t>
            </a:r>
            <a:r>
              <a:rPr lang="ru-RU" dirty="0" smtClean="0"/>
              <a:t> комиссии (далее - </a:t>
            </a:r>
            <a:r>
              <a:rPr lang="ru-RU" dirty="0" err="1" smtClean="0"/>
              <a:t>ТПМПк</a:t>
            </a:r>
            <a:r>
              <a:rPr lang="ru-RU" dirty="0" smtClean="0"/>
              <a:t>), где даются рекомендации по созданию для ребенка специальных образовательных условий (ст. 79 ФЗ № 273.)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11471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589212" y="836023"/>
            <a:ext cx="8915400" cy="5075199"/>
          </a:xfrm>
        </p:spPr>
        <p:txBody>
          <a:bodyPr/>
          <a:lstStyle/>
          <a:p>
            <a:r>
              <a:rPr lang="ru-RU" dirty="0" smtClean="0"/>
              <a:t> Учреждение  функционирует по 5-дневной рабочей неделе в режиме 12-часового пребывания с выходными днями: суббота, воскресенье и праздничные дни. </a:t>
            </a:r>
          </a:p>
          <a:p>
            <a:r>
              <a:rPr lang="ru-RU" dirty="0" smtClean="0"/>
              <a:t>Время пребывания воспитанников : с 7.00 до 19.00часов:</a:t>
            </a:r>
          </a:p>
          <a:p>
            <a:r>
              <a:rPr lang="ru-RU" dirty="0" smtClean="0"/>
              <a:t>·	группа полного дня – до 12 часов;</a:t>
            </a:r>
          </a:p>
          <a:p>
            <a:r>
              <a:rPr lang="ru-RU" dirty="0" smtClean="0"/>
              <a:t>·	группа сокращенного дня – до 10,5 часов.</a:t>
            </a:r>
          </a:p>
          <a:p>
            <a:pPr>
              <a:buNone/>
            </a:pPr>
            <a:r>
              <a:rPr lang="ru-RU" dirty="0" smtClean="0"/>
              <a:t>       </a:t>
            </a:r>
            <a:endParaRPr lang="ru-RU" dirty="0" smtClean="0"/>
          </a:p>
          <a:p>
            <a:r>
              <a:rPr lang="ru-RU" dirty="0" smtClean="0"/>
              <a:t>Образовательный процесс в группах Учреждения строится с учетом возрастных и индивидуальных особенностей воспитанников.</a:t>
            </a:r>
          </a:p>
          <a:p>
            <a:pPr>
              <a:buNone/>
            </a:pPr>
            <a:r>
              <a:rPr lang="ru-RU" dirty="0" smtClean="0"/>
              <a:t>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52354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/>
              <a:t> Учреждение осуществляет </a:t>
            </a:r>
            <a:r>
              <a:rPr lang="ru-RU" sz="2800" b="1" i="1" dirty="0" smtClean="0"/>
              <a:t>активное взаимодействие и сотрудничество с родителями воспитанников </a:t>
            </a:r>
            <a:r>
              <a:rPr lang="ru-RU" sz="2800" dirty="0" smtClean="0"/>
              <a:t>.</a:t>
            </a:r>
            <a:br>
              <a:rPr lang="ru-RU" sz="2800" dirty="0" smtClean="0"/>
            </a:br>
            <a:r>
              <a:rPr lang="ru-RU" sz="2800" dirty="0" smtClean="0"/>
              <a:t>         Цель взаимодействия детского сада с семьями воспитанников — сохранение и укрепление здоровья детей, обеспечение их эмоционального благополучия, комплексное всестороннее развитие и создание оптимальных условий для развития личности каждого ребенка, путем обеспечения единства подходов к воспитанию детей в условиях дошкольного образовательного учреждения и семьи и повышения компетентности родителей в области воспитания.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7642085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57</TotalTime>
  <Words>879</Words>
  <Application>Microsoft Office PowerPoint</Application>
  <PresentationFormat>Произвольный</PresentationFormat>
  <Paragraphs>62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Легкий дым</vt:lpstr>
      <vt:lpstr>Краткая презентация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 Учреждение осуществляет активное взаимодействие и сотрудничество с родителями воспитанников .          Цель взаимодействия детского сада с семьями воспитанников — сохранение и укрепление здоровья детей, обеспечение их эмоционального благополучия, комплексное всестороннее развитие и создание оптимальных условий для развития личности каждого ребенка, путем обеспечения единства подходов к воспитанию детей в условиях дошкольного образовательного учреждения и семьи и повышения компетентности родителей в области воспитания.</vt:lpstr>
      <vt:lpstr>Слайд 10</vt:lpstr>
      <vt:lpstr>     Спасибо за внимание!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Краткая презентация</dc:title>
  <dc:creator>User</dc:creator>
  <cp:lastModifiedBy>User</cp:lastModifiedBy>
  <cp:revision>7</cp:revision>
  <dcterms:created xsi:type="dcterms:W3CDTF">2021-11-11T11:56:09Z</dcterms:created>
  <dcterms:modified xsi:type="dcterms:W3CDTF">2021-12-10T06:38:00Z</dcterms:modified>
</cp:coreProperties>
</file>